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D3FFEBE1-FEC0-4BDD-8792-D4130F3632FA}">
  <a:tblStyle styleId="{D3FFEBE1-FEC0-4BDD-8792-D4130F3632F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57" d="100"/>
          <a:sy n="157" d="100"/>
        </p:scale>
        <p:origin x="-294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7941038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c85a8211b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c85a8211b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c85a8211bf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c85a8211bf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c85a8211bf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c85a8211bf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c85a8211bf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c85a8211bf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c85a8211bf_0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c85a8211bf_0_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c85a8211bf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c85a8211bf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c85a8211bf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c85a8211bf_0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c85a8211bf_0_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c85a8211bf_0_1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c85a8211bf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c85a8211bf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c85a8211bf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c85a8211bf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c85a8211bf_0_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c85a8211bf_0_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c85a8211bf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c85a8211bf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c85a8211bf_0_1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c85a8211bf_0_1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c85a8211bf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c85a8211bf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c85a8211bf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c85a8211bf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c85a8211bf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c85a8211bf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c85a8211bf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c85a8211bf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c85a8211bf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c85a8211bf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c85a8211bf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c85a8211bf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c85a8211bf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c85a8211bf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" name="Google Shape;59;p14"/>
          <p:cNvGraphicFramePr/>
          <p:nvPr/>
        </p:nvGraphicFramePr>
        <p:xfrm>
          <a:off x="1772625" y="1091075"/>
          <a:ext cx="5731200" cy="3357880"/>
        </p:xfrm>
        <a:graphic>
          <a:graphicData uri="http://schemas.openxmlformats.org/drawingml/2006/table">
            <a:tbl>
              <a:tblPr>
                <a:noFill/>
                <a:tableStyleId>{D3FFEBE1-FEC0-4BDD-8792-D4130F3632FA}</a:tableStyleId>
              </a:tblPr>
              <a:tblGrid>
                <a:gridCol w="1123000"/>
                <a:gridCol w="1123000"/>
                <a:gridCol w="1171575"/>
                <a:gridCol w="1190625"/>
                <a:gridCol w="1123000"/>
              </a:tblGrid>
              <a:tr h="26670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1° Semana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LUNES 22/3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MARTES 23/3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MIÉRC 24/3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JUEVES 25/3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VIERNES 26/3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8:00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Bienvenida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Equipo Directivo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Ser docente de Educación Física. Introducción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Gayone e Iriarte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FERIADO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10:00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Disp. Lúdica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Zoom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Donati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8:30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Cultura virtual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García, Rodriguez y Quevedo.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Juegos de integración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Prof.Deluster, Harmsen, Fiore,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Rettore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16:00 -17:00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Capacidades académicas: Producción de textos.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Prof.Franke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14:15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Fonoaudiología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Musso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15:00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Capacidades académicas:</a:t>
                      </a:r>
                      <a:r>
                        <a:rPr lang="es" sz="1100"/>
                        <a:t>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Pensamiento crítico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Menichelli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</a:tr>
            </a:tbl>
          </a:graphicData>
        </a:graphic>
      </p:graphicFrame>
      <p:sp>
        <p:nvSpPr>
          <p:cNvPr id="60" name="Google Shape;60;p14"/>
          <p:cNvSpPr txBox="1"/>
          <p:nvPr/>
        </p:nvSpPr>
        <p:spPr>
          <a:xfrm>
            <a:off x="1156625" y="345275"/>
            <a:ext cx="7006363" cy="804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s" sz="1600" b="1" dirty="0"/>
              <a:t>CRONOGRAMA - Curso Inicial – Ciclo Lectivo </a:t>
            </a:r>
            <a:r>
              <a:rPr lang="es" sz="2000" b="1" dirty="0"/>
              <a:t>2021</a:t>
            </a:r>
            <a:r>
              <a:rPr lang="es" sz="1600" dirty="0"/>
              <a:t> </a:t>
            </a:r>
            <a:endParaRPr lang="es" sz="1600" dirty="0" smtClean="0"/>
          </a:p>
          <a:p>
            <a:pPr lvl="0" algn="ctr">
              <a:lnSpc>
                <a:spcPct val="115000"/>
              </a:lnSpc>
            </a:pPr>
            <a:r>
              <a:rPr lang="es" sz="1500" b="1" dirty="0" smtClean="0">
                <a:solidFill>
                  <a:schemeClr val="dk1"/>
                </a:solidFill>
                <a:highlight>
                  <a:srgbClr val="FFFF00"/>
                </a:highlight>
              </a:rPr>
              <a:t>COMISIÓN </a:t>
            </a:r>
            <a:r>
              <a:rPr lang="es" sz="1500" b="1" dirty="0">
                <a:solidFill>
                  <a:schemeClr val="dk1"/>
                </a:solidFill>
                <a:highlight>
                  <a:srgbClr val="FFFF00"/>
                </a:highlight>
              </a:rPr>
              <a:t>A</a:t>
            </a:r>
            <a:endParaRPr sz="1500" b="1" dirty="0">
              <a:solidFill>
                <a:schemeClr val="dk1"/>
              </a:solidFill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" name="Google Shape;108;p23"/>
          <p:cNvGraphicFramePr/>
          <p:nvPr/>
        </p:nvGraphicFramePr>
        <p:xfrm>
          <a:off x="1836900" y="1052500"/>
          <a:ext cx="5731250" cy="2854960"/>
        </p:xfrm>
        <a:graphic>
          <a:graphicData uri="http://schemas.openxmlformats.org/drawingml/2006/table">
            <a:tbl>
              <a:tblPr>
                <a:noFill/>
                <a:tableStyleId>{D3FFEBE1-FEC0-4BDD-8792-D4130F3632FA}</a:tableStyleId>
              </a:tblPr>
              <a:tblGrid>
                <a:gridCol w="1146250"/>
                <a:gridCol w="1146250"/>
                <a:gridCol w="1146250"/>
                <a:gridCol w="1146250"/>
                <a:gridCol w="1146250"/>
              </a:tblGrid>
              <a:tr h="26670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 dirty="0"/>
                        <a:t>5° Semana</a:t>
                      </a:r>
                      <a:endParaRPr sz="1100" b="1" dirty="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LUNES 19/4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MARTES 20/4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MIÉRC 21/4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JUEVES 22/4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VIERNES 23/4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9:00 hs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Ser docente de Educación Física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Caracotche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10:30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Orientaciones sobre Matriculación 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Preceptores/as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Capacidades académicas. Trabajo colaborativo y cooperativo.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Bedetti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8:30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Disp. Acuática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Fiore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11:00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Ciencias Biológicas en EF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Felix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dirty="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11:00 hs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Hábitos saludables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Pagotto y Prado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13:30 hs </a:t>
                      </a:r>
                      <a:r>
                        <a:rPr lang="es" sz="1100" b="1"/>
                        <a:t>Evaluación</a:t>
                      </a:r>
                      <a:r>
                        <a:rPr lang="es" sz="1100"/>
                        <a:t> 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</a:tr>
            </a:tbl>
          </a:graphicData>
        </a:graphic>
      </p:graphicFrame>
      <p:sp>
        <p:nvSpPr>
          <p:cNvPr id="3" name="Google Shape;88;p19"/>
          <p:cNvSpPr txBox="1"/>
          <p:nvPr/>
        </p:nvSpPr>
        <p:spPr>
          <a:xfrm>
            <a:off x="1689520" y="113755"/>
            <a:ext cx="5867905" cy="768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s-AR" sz="1600" b="1" dirty="0"/>
              <a:t>CRONOGRAMA - Curso Inicial – Ciclo Lectivo </a:t>
            </a:r>
            <a:r>
              <a:rPr lang="es-AR" sz="1800" b="1" dirty="0"/>
              <a:t>2021</a:t>
            </a:r>
            <a:r>
              <a:rPr lang="es-AR" sz="1600" dirty="0"/>
              <a:t> 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b="1" dirty="0" smtClean="0">
                <a:solidFill>
                  <a:schemeClr val="dk1"/>
                </a:solidFill>
                <a:highlight>
                  <a:srgbClr val="00FFFF"/>
                </a:highlight>
              </a:rPr>
              <a:t>COMISIÓN </a:t>
            </a:r>
            <a:r>
              <a:rPr lang="es" sz="1500" b="1" dirty="0">
                <a:solidFill>
                  <a:schemeClr val="dk1"/>
                </a:solidFill>
                <a:highlight>
                  <a:srgbClr val="00FFFF"/>
                </a:highlight>
              </a:rPr>
              <a:t>B</a:t>
            </a:r>
            <a:endParaRPr sz="1500" b="1" dirty="0">
              <a:solidFill>
                <a:schemeClr val="dk1"/>
              </a:solidFill>
              <a:highlight>
                <a:srgbClr val="00FFFF"/>
              </a:highligh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" name="Google Shape;113;p24"/>
          <p:cNvGraphicFramePr/>
          <p:nvPr/>
        </p:nvGraphicFramePr>
        <p:xfrm>
          <a:off x="1706400" y="1013925"/>
          <a:ext cx="5731200" cy="3357880"/>
        </p:xfrm>
        <a:graphic>
          <a:graphicData uri="http://schemas.openxmlformats.org/drawingml/2006/table">
            <a:tbl>
              <a:tblPr>
                <a:noFill/>
                <a:tableStyleId>{D3FFEBE1-FEC0-4BDD-8792-D4130F3632FA}</a:tableStyleId>
              </a:tblPr>
              <a:tblGrid>
                <a:gridCol w="1148400"/>
                <a:gridCol w="1148400"/>
                <a:gridCol w="1066800"/>
                <a:gridCol w="1219200"/>
                <a:gridCol w="1148400"/>
              </a:tblGrid>
              <a:tr h="26670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 dirty="0"/>
                        <a:t>1° Semana</a:t>
                      </a:r>
                      <a:endParaRPr sz="1100" b="1" dirty="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LUNES 22/3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MARTES 23/3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MIÉRC 24/3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JUEVES 25/3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VIERNES 26/3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Bienvenida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Equipo Directivo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dirty="0"/>
                        <a:t>11:00 hs</a:t>
                      </a:r>
                      <a:endParaRPr sz="11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 dirty="0"/>
                        <a:t>Historia de la formación en Educación Física en Bahía Blanca</a:t>
                      </a:r>
                      <a:endParaRPr sz="1100" b="1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dirty="0"/>
                        <a:t>Prof. Negrin y Gandolfo.</a:t>
                      </a:r>
                      <a:endParaRPr sz="1100" dirty="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FERIADO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Disp. Lúdica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Zoom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Donati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11:00 hs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Biblioteca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10:00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Juegos de integración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Prof.Deluster,  Harmsen, Fiore,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Rettore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15:00 a16:00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Capacidades académicas: Producción de textos.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Prof.Franke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12.15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Fonoaudiología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Musso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  <p:sp>
        <p:nvSpPr>
          <p:cNvPr id="114" name="Google Shape;114;p24"/>
          <p:cNvSpPr txBox="1"/>
          <p:nvPr/>
        </p:nvSpPr>
        <p:spPr>
          <a:xfrm>
            <a:off x="1689521" y="242400"/>
            <a:ext cx="5758903" cy="73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AR" sz="1600" b="1" dirty="0"/>
              <a:t>CRONOGRAMA - Curso Inicial – Ciclo Lectivo 2021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b="1" dirty="0" smtClean="0">
                <a:solidFill>
                  <a:schemeClr val="dk1"/>
                </a:solidFill>
                <a:highlight>
                  <a:srgbClr val="6FA8DC"/>
                </a:highlight>
              </a:rPr>
              <a:t>COMISIÓN </a:t>
            </a:r>
            <a:r>
              <a:rPr lang="es" sz="1500" b="1" dirty="0">
                <a:solidFill>
                  <a:schemeClr val="dk1"/>
                </a:solidFill>
                <a:highlight>
                  <a:srgbClr val="6FA8DC"/>
                </a:highlight>
              </a:rPr>
              <a:t>C</a:t>
            </a:r>
            <a:endParaRPr sz="1500" b="1" dirty="0">
              <a:solidFill>
                <a:schemeClr val="dk1"/>
              </a:solidFill>
              <a:highlight>
                <a:srgbClr val="6FA8DC"/>
              </a:highligh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" name="Google Shape;119;p25"/>
          <p:cNvGraphicFramePr/>
          <p:nvPr/>
        </p:nvGraphicFramePr>
        <p:xfrm>
          <a:off x="1785450" y="872475"/>
          <a:ext cx="5731250" cy="3190240"/>
        </p:xfrm>
        <a:graphic>
          <a:graphicData uri="http://schemas.openxmlformats.org/drawingml/2006/table">
            <a:tbl>
              <a:tblPr>
                <a:noFill/>
                <a:tableStyleId>{D3FFEBE1-FEC0-4BDD-8792-D4130F3632FA}</a:tableStyleId>
              </a:tblPr>
              <a:tblGrid>
                <a:gridCol w="1146250"/>
                <a:gridCol w="1146250"/>
                <a:gridCol w="1146250"/>
                <a:gridCol w="1146250"/>
                <a:gridCol w="1146250"/>
              </a:tblGrid>
              <a:tr h="26670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 dirty="0"/>
                        <a:t>2° Semana</a:t>
                      </a:r>
                      <a:endParaRPr sz="1100" b="1" dirty="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LUNES 29/3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MARTES 30/3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MIÉRC 31/3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JUEVES 1/4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VIERNES 2/4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10:30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Formación docente en contextos de Inclusión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Prof.Bertoni, Risso, Dutari y Vigier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Ser docente de Educación Física. Introducción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Gayone e Irirarte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dirty="0"/>
                        <a:t>8:30 Hs</a:t>
                      </a:r>
                      <a:endParaRPr sz="11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 dirty="0"/>
                        <a:t>Cultura virtual</a:t>
                      </a:r>
                      <a:endParaRPr sz="1100" b="1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dirty="0"/>
                        <a:t>Prof.Rodriguez,  Quevedo y</a:t>
                      </a:r>
                      <a:endParaRPr sz="11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dirty="0"/>
                        <a:t>García</a:t>
                      </a:r>
                      <a:endParaRPr sz="1100" dirty="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FERIADO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13:00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Hábitos saludables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Antonelli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10:30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Disponibilidad corporal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Stoessel,  Rule, Perez y Mendoza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1 Rectángulo"/>
          <p:cNvSpPr/>
          <p:nvPr/>
        </p:nvSpPr>
        <p:spPr>
          <a:xfrm>
            <a:off x="1810633" y="122020"/>
            <a:ext cx="5625680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AR" b="1" dirty="0"/>
              <a:t>CRONOGRAMA - Curso Inicial – Ciclo Lectivo 2021</a:t>
            </a:r>
          </a:p>
          <a:p>
            <a:pPr lvl="0" algn="ctr">
              <a:lnSpc>
                <a:spcPct val="115000"/>
              </a:lnSpc>
            </a:pPr>
            <a:r>
              <a:rPr lang="es-AR" b="1" dirty="0">
                <a:solidFill>
                  <a:schemeClr val="dk1"/>
                </a:solidFill>
                <a:highlight>
                  <a:srgbClr val="6FA8DC"/>
                </a:highlight>
              </a:rPr>
              <a:t>COMISIÓN C</a:t>
            </a:r>
            <a:endParaRPr lang="es-AR" b="1" dirty="0">
              <a:solidFill>
                <a:schemeClr val="dk1"/>
              </a:solidFill>
              <a:highlight>
                <a:srgbClr val="6FA8DC"/>
              </a:highligh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" name="Google Shape;124;p26"/>
          <p:cNvGraphicFramePr/>
          <p:nvPr/>
        </p:nvGraphicFramePr>
        <p:xfrm>
          <a:off x="1772600" y="196850"/>
          <a:ext cx="5731250" cy="4658360"/>
        </p:xfrm>
        <a:graphic>
          <a:graphicData uri="http://schemas.openxmlformats.org/drawingml/2006/table">
            <a:tbl>
              <a:tblPr>
                <a:noFill/>
                <a:tableStyleId>{D3FFEBE1-FEC0-4BDD-8792-D4130F3632FA}</a:tableStyleId>
              </a:tblPr>
              <a:tblGrid>
                <a:gridCol w="1146250"/>
                <a:gridCol w="1146250"/>
                <a:gridCol w="1146250"/>
                <a:gridCol w="1146250"/>
                <a:gridCol w="1146250"/>
              </a:tblGrid>
              <a:tr h="26670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 dirty="0"/>
                        <a:t>3° Semana</a:t>
                      </a:r>
                      <a:endParaRPr sz="1100" b="1" dirty="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LUNES 5/4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MARTES 6/4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dirty="0"/>
                        <a:t>MIÉRC 7/4</a:t>
                      </a:r>
                      <a:endParaRPr sz="1100" dirty="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JUEVES 8/4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VIERNES 9/4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dirty="0"/>
                        <a:t>10:00 hs</a:t>
                      </a:r>
                      <a:endParaRPr sz="11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 dirty="0"/>
                        <a:t>Se estudiante de nivel superior</a:t>
                      </a:r>
                      <a:endParaRPr sz="1100" b="1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dirty="0"/>
                        <a:t>Prof. Olivera</a:t>
                      </a:r>
                      <a:endParaRPr sz="1100" dirty="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dirty="0"/>
                        <a:t>15:00 - 16:00 hs</a:t>
                      </a:r>
                      <a:endParaRPr sz="11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 dirty="0"/>
                        <a:t>Capacidades académicas: Producción de textos.</a:t>
                      </a:r>
                      <a:endParaRPr sz="1100" b="1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dirty="0"/>
                        <a:t>Prof. Ana Franke</a:t>
                      </a:r>
                      <a:endParaRPr sz="1100" dirty="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Cultura virtual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Rodriguez,  Quevedo y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García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dirty="0"/>
                        <a:t>11:00 hs</a:t>
                      </a:r>
                      <a:endParaRPr sz="11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 dirty="0"/>
                        <a:t>Capacidades académicas. Trabajo colaborativo y cooperativo.</a:t>
                      </a:r>
                      <a:endParaRPr sz="1100" b="1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dirty="0"/>
                        <a:t>Prof. Bedetti</a:t>
                      </a:r>
                      <a:endParaRPr sz="1100" dirty="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8:00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Disp. Acuática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Giménez, A.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15:30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Plan de estudios. Marco normativo. Canales comunicación.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Abenel y Giménez, G.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13:00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Capacidades académicas. Comprensión de textos. 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Gardie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Disp. Lúdica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Donati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11:00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Ciencias Biológicas en EF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Felix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12:30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12:00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Asociación Cooperadora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dirty="0"/>
                        <a:t>15:00 hs</a:t>
                      </a:r>
                      <a:endParaRPr sz="11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 dirty="0"/>
                        <a:t>Capacidades académicas: </a:t>
                      </a:r>
                      <a:endParaRPr sz="1100" b="1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 dirty="0"/>
                        <a:t>Pensamiento crítico</a:t>
                      </a:r>
                      <a:endParaRPr sz="11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dirty="0"/>
                        <a:t>Prof. Menichelli</a:t>
                      </a:r>
                      <a:endParaRPr sz="1100" dirty="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  <p:sp>
        <p:nvSpPr>
          <p:cNvPr id="2" name="1 Rectángulo"/>
          <p:cNvSpPr/>
          <p:nvPr/>
        </p:nvSpPr>
        <p:spPr>
          <a:xfrm>
            <a:off x="1895381" y="84784"/>
            <a:ext cx="5665041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AR" b="1" dirty="0"/>
              <a:t>CRONOGRAMA - Curso Inicial – Ciclo Lectivo 2021</a:t>
            </a:r>
          </a:p>
          <a:p>
            <a:pPr lvl="0" algn="ctr">
              <a:lnSpc>
                <a:spcPct val="115000"/>
              </a:lnSpc>
            </a:pPr>
            <a:r>
              <a:rPr lang="es-AR" b="1" dirty="0">
                <a:solidFill>
                  <a:schemeClr val="dk1"/>
                </a:solidFill>
                <a:highlight>
                  <a:srgbClr val="6FA8DC"/>
                </a:highlight>
              </a:rPr>
              <a:t>COMISIÓN C</a:t>
            </a:r>
            <a:endParaRPr lang="es-AR" b="1" dirty="0">
              <a:solidFill>
                <a:schemeClr val="dk1"/>
              </a:solidFill>
              <a:highlight>
                <a:srgbClr val="6FA8DC"/>
              </a:highligh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" name="Google Shape;129;p27"/>
          <p:cNvGraphicFramePr/>
          <p:nvPr/>
        </p:nvGraphicFramePr>
        <p:xfrm>
          <a:off x="1706375" y="1181100"/>
          <a:ext cx="5731250" cy="2854960"/>
        </p:xfrm>
        <a:graphic>
          <a:graphicData uri="http://schemas.openxmlformats.org/drawingml/2006/table">
            <a:tbl>
              <a:tblPr>
                <a:noFill/>
                <a:tableStyleId>{D3FFEBE1-FEC0-4BDD-8792-D4130F3632FA}</a:tableStyleId>
              </a:tblPr>
              <a:tblGrid>
                <a:gridCol w="1146250"/>
                <a:gridCol w="1146250"/>
                <a:gridCol w="1146250"/>
                <a:gridCol w="1146250"/>
                <a:gridCol w="1146250"/>
              </a:tblGrid>
              <a:tr h="26670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4° Semana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LUNES 12/4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MARTES 13/4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MIÉRC 14/4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JUEVES 15/4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VIERNES 16/4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9:30 hs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Técnicas de estudio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Dottori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11:00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Ser docente de Educación Física.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Fiore y Quevedo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10:30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Disponibilidad corporal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Stoessel,  Rule, Perez y  Mendoza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10:30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Formación docente en contextos de Inclusión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Prof.Bertoni, Risso, Dutari y Vigier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13:00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Capacidades académicas. Comprensión de textos. 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Gardie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CAI y Centro de estudiantes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8:00 hs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Técnicas de estudio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Tapuerca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11:00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ESI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Glebocky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y Negrin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  <p:sp>
        <p:nvSpPr>
          <p:cNvPr id="2" name="1 Rectángulo"/>
          <p:cNvSpPr/>
          <p:nvPr/>
        </p:nvSpPr>
        <p:spPr>
          <a:xfrm>
            <a:off x="1659242" y="303689"/>
            <a:ext cx="5619624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AR" b="1" dirty="0"/>
              <a:t>CRONOGRAMA - Curso Inicial – Ciclo Lectivo 2021</a:t>
            </a:r>
          </a:p>
          <a:p>
            <a:pPr lvl="0" algn="ctr">
              <a:lnSpc>
                <a:spcPct val="115000"/>
              </a:lnSpc>
            </a:pPr>
            <a:r>
              <a:rPr lang="es-AR" b="1" dirty="0">
                <a:solidFill>
                  <a:schemeClr val="dk1"/>
                </a:solidFill>
                <a:highlight>
                  <a:srgbClr val="6FA8DC"/>
                </a:highlight>
              </a:rPr>
              <a:t>COMISIÓN C</a:t>
            </a:r>
            <a:endParaRPr lang="es-AR" b="1" dirty="0">
              <a:solidFill>
                <a:schemeClr val="dk1"/>
              </a:solidFill>
              <a:highlight>
                <a:srgbClr val="6FA8DC"/>
              </a:highligh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4" name="Google Shape;134;p28"/>
          <p:cNvGraphicFramePr/>
          <p:nvPr/>
        </p:nvGraphicFramePr>
        <p:xfrm>
          <a:off x="1618300" y="1460500"/>
          <a:ext cx="5731250" cy="2184400"/>
        </p:xfrm>
        <a:graphic>
          <a:graphicData uri="http://schemas.openxmlformats.org/drawingml/2006/table">
            <a:tbl>
              <a:tblPr>
                <a:noFill/>
                <a:tableStyleId>{D3FFEBE1-FEC0-4BDD-8792-D4130F3632FA}</a:tableStyleId>
              </a:tblPr>
              <a:tblGrid>
                <a:gridCol w="1146250"/>
                <a:gridCol w="1146250"/>
                <a:gridCol w="1146250"/>
                <a:gridCol w="1146250"/>
                <a:gridCol w="1146250"/>
              </a:tblGrid>
              <a:tr h="26670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5° Semana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LUNES 19/4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MARTES 20/4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MIÉRC 21/4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JUEVES 22/4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VIERNES 23/4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9:00 hs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Ser docente de Educación Física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Caracotche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11:00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Ciencias Biológicas en EF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Felix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14:00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Orientaciones sobre Matriculación 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Preceptores/as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10:00 hs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Hábitos saludables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Pagotto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8:00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Disp. Acuática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Giménez, A.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13:30 hs </a:t>
                      </a:r>
                      <a:r>
                        <a:rPr lang="es" sz="1100" b="1"/>
                        <a:t>Evaluación</a:t>
                      </a:r>
                      <a:r>
                        <a:rPr lang="es" sz="1100"/>
                        <a:t> 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  <p:sp>
        <p:nvSpPr>
          <p:cNvPr id="2" name="1 Rectángulo"/>
          <p:cNvSpPr/>
          <p:nvPr/>
        </p:nvSpPr>
        <p:spPr>
          <a:xfrm>
            <a:off x="1519963" y="315800"/>
            <a:ext cx="5758903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AR" b="1" dirty="0"/>
              <a:t>CRONOGRAMA - Curso Inicial – Ciclo Lectivo 2021</a:t>
            </a:r>
          </a:p>
          <a:p>
            <a:pPr lvl="0" algn="ctr">
              <a:lnSpc>
                <a:spcPct val="115000"/>
              </a:lnSpc>
            </a:pPr>
            <a:r>
              <a:rPr lang="es-AR" b="1" dirty="0">
                <a:solidFill>
                  <a:schemeClr val="dk1"/>
                </a:solidFill>
                <a:highlight>
                  <a:srgbClr val="6FA8DC"/>
                </a:highlight>
              </a:rPr>
              <a:t>COMISIÓN C</a:t>
            </a:r>
            <a:endParaRPr lang="es-AR" b="1" dirty="0">
              <a:solidFill>
                <a:schemeClr val="dk1"/>
              </a:solidFill>
              <a:highlight>
                <a:srgbClr val="6FA8DC"/>
              </a:highligh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9" name="Google Shape;139;p29"/>
          <p:cNvGraphicFramePr/>
          <p:nvPr/>
        </p:nvGraphicFramePr>
        <p:xfrm>
          <a:off x="1798325" y="1374000"/>
          <a:ext cx="5731200" cy="3357880"/>
        </p:xfrm>
        <a:graphic>
          <a:graphicData uri="http://schemas.openxmlformats.org/drawingml/2006/table">
            <a:tbl>
              <a:tblPr>
                <a:noFill/>
                <a:tableStyleId>{D3FFEBE1-FEC0-4BDD-8792-D4130F3632FA}</a:tableStyleId>
              </a:tblPr>
              <a:tblGrid>
                <a:gridCol w="1148400"/>
                <a:gridCol w="1148400"/>
                <a:gridCol w="1148400"/>
                <a:gridCol w="1085850"/>
                <a:gridCol w="1200150"/>
              </a:tblGrid>
              <a:tr h="26670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1° Semana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LUNES 22/3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MARTES 23/3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MIÉRC 24/3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JUEVES 25/3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VIERNES 26/3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Bienvenida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Equipo Directivo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Historia de la formación en Educación Física en Bahía Blanca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Negrin y Gandolfo.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FERIADO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8:00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Disp. Lúdica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Zoom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Donati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13:00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Fonoaudiología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Musso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10:00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Juegos de integración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Deluster,  Harmsen, Fiore,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Rettore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12:00-13:00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Capacidades académicas: Producción de textos.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Franke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11:00 hs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Biblioteca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</a:tr>
            </a:tbl>
          </a:graphicData>
        </a:graphic>
      </p:graphicFrame>
      <p:sp>
        <p:nvSpPr>
          <p:cNvPr id="140" name="Google Shape;140;p29"/>
          <p:cNvSpPr txBox="1"/>
          <p:nvPr/>
        </p:nvSpPr>
        <p:spPr>
          <a:xfrm>
            <a:off x="1774299" y="512450"/>
            <a:ext cx="5752848" cy="73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AR" sz="1600" b="1" dirty="0"/>
              <a:t>CRONOGRAMA - Curso Inicial – Ciclo Lectivo 2021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b="1" dirty="0" smtClean="0">
                <a:solidFill>
                  <a:schemeClr val="dk1"/>
                </a:solidFill>
                <a:highlight>
                  <a:srgbClr val="FF00FF"/>
                </a:highlight>
              </a:rPr>
              <a:t>COMISIÓN </a:t>
            </a:r>
            <a:r>
              <a:rPr lang="es" sz="1500" b="1" dirty="0">
                <a:solidFill>
                  <a:schemeClr val="dk1"/>
                </a:solidFill>
                <a:highlight>
                  <a:srgbClr val="FF00FF"/>
                </a:highlight>
              </a:rPr>
              <a:t>D</a:t>
            </a:r>
            <a:endParaRPr sz="1500" b="1" dirty="0">
              <a:solidFill>
                <a:schemeClr val="dk1"/>
              </a:solidFill>
              <a:highlight>
                <a:srgbClr val="FF00FF"/>
              </a:highligh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5" name="Google Shape;145;p30"/>
          <p:cNvGraphicFramePr/>
          <p:nvPr/>
        </p:nvGraphicFramePr>
        <p:xfrm>
          <a:off x="1991200" y="946150"/>
          <a:ext cx="5731250" cy="3190240"/>
        </p:xfrm>
        <a:graphic>
          <a:graphicData uri="http://schemas.openxmlformats.org/drawingml/2006/table">
            <a:tbl>
              <a:tblPr>
                <a:noFill/>
                <a:tableStyleId>{D3FFEBE1-FEC0-4BDD-8792-D4130F3632FA}</a:tableStyleId>
              </a:tblPr>
              <a:tblGrid>
                <a:gridCol w="1146250"/>
                <a:gridCol w="1146250"/>
                <a:gridCol w="1146250"/>
                <a:gridCol w="1146250"/>
                <a:gridCol w="1146250"/>
              </a:tblGrid>
              <a:tr h="26670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2° Semana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LUNES 29/3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MARTES 30/3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MIÉRC 31/3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JUEVES 1/4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VIERNES 2/4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11:30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Formación docente en contextos de Inclusión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Bertoni, Risso, Dutari  y Vigier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8:30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Ser docente de Educación Física. Introducción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Gayone e Iriarte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Cultura virtual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Prof.Rodriguez,  Quevedo y Garcia.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FERIADO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14:00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Hábitos saludables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Antonelli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11:30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Disponibilidad corporal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Stoessel, Rule, Perez y Mendoza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Google Shape;140;p29"/>
          <p:cNvSpPr txBox="1"/>
          <p:nvPr/>
        </p:nvSpPr>
        <p:spPr>
          <a:xfrm>
            <a:off x="1713742" y="191502"/>
            <a:ext cx="5752848" cy="73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AR" sz="1600" b="1" dirty="0"/>
              <a:t>CRONOGRAMA - Curso Inicial – Ciclo Lectivo 2021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b="1" dirty="0" smtClean="0">
                <a:solidFill>
                  <a:schemeClr val="dk1"/>
                </a:solidFill>
                <a:highlight>
                  <a:srgbClr val="FF00FF"/>
                </a:highlight>
              </a:rPr>
              <a:t>COMISIÓN </a:t>
            </a:r>
            <a:r>
              <a:rPr lang="es" sz="1500" b="1" dirty="0">
                <a:solidFill>
                  <a:schemeClr val="dk1"/>
                </a:solidFill>
                <a:highlight>
                  <a:srgbClr val="FF00FF"/>
                </a:highlight>
              </a:rPr>
              <a:t>D</a:t>
            </a:r>
            <a:endParaRPr sz="1500" b="1" dirty="0">
              <a:solidFill>
                <a:schemeClr val="dk1"/>
              </a:solidFill>
              <a:highlight>
                <a:srgbClr val="FF00FF"/>
              </a:highligh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0" name="Google Shape;150;p31"/>
          <p:cNvGraphicFramePr/>
          <p:nvPr>
            <p:extLst>
              <p:ext uri="{D42A27DB-BD31-4B8C-83A1-F6EECF244321}">
                <p14:modId xmlns:p14="http://schemas.microsoft.com/office/powerpoint/2010/main" val="1847995676"/>
              </p:ext>
            </p:extLst>
          </p:nvPr>
        </p:nvGraphicFramePr>
        <p:xfrm>
          <a:off x="1834855" y="791524"/>
          <a:ext cx="5707595" cy="3987800"/>
        </p:xfrm>
        <a:graphic>
          <a:graphicData uri="http://schemas.openxmlformats.org/drawingml/2006/table">
            <a:tbl>
              <a:tblPr>
                <a:noFill/>
                <a:tableStyleId>{D3FFEBE1-FEC0-4BDD-8792-D4130F3632FA}</a:tableStyleId>
              </a:tblPr>
              <a:tblGrid>
                <a:gridCol w="1141519"/>
                <a:gridCol w="1141519"/>
                <a:gridCol w="1141519"/>
                <a:gridCol w="1141519"/>
                <a:gridCol w="1141519"/>
              </a:tblGrid>
              <a:tr h="28637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3° Semana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8637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LUNES 5/4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MARTES 6/4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MIÉRC 7/4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JUEVES 8/4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VIERNES 9/4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</a:tr>
              <a:tr h="1589849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16:30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Plan de estudios. Marco normativo. Canales comunicación.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Abenel y Giménez, G.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12:00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Ser docente de Educación Física.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Fiore y Quevedo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8:30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Cultura virtual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Rodriguez, Quevedo y Garcia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10:00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Ciencias Biológicas en EF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Páez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Capacidades académicas. Trabajo colaborativo y cooperativo.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Bedetti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</a:tr>
              <a:tr h="11010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11:00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Asociación Cooperadora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12:00-13:00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Capacidades académicas: Producción de textos.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Prof.Franke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10:30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Disp. Acuática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Canova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14:00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Capacidades académicas. Comprensión de textos. 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Gardie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16:00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Capacidades académicas: 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Pensamiento crítico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Menichelli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</a:tr>
              <a:tr h="61224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8:00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Disp. Lúdica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Donati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dirty="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</a:tr>
            </a:tbl>
          </a:graphicData>
        </a:graphic>
      </p:graphicFrame>
      <p:sp>
        <p:nvSpPr>
          <p:cNvPr id="3" name="Google Shape;140;p29"/>
          <p:cNvSpPr txBox="1"/>
          <p:nvPr/>
        </p:nvSpPr>
        <p:spPr>
          <a:xfrm>
            <a:off x="1774299" y="58278"/>
            <a:ext cx="5710459" cy="73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AR" sz="1600" b="1" dirty="0"/>
              <a:t>CRONOGRAMA - Curso Inicial – Ciclo Lectivo 2021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b="1" dirty="0" smtClean="0">
                <a:solidFill>
                  <a:schemeClr val="dk1"/>
                </a:solidFill>
                <a:highlight>
                  <a:srgbClr val="FF00FF"/>
                </a:highlight>
              </a:rPr>
              <a:t>COMISIÓN </a:t>
            </a:r>
            <a:r>
              <a:rPr lang="es" sz="1500" b="1" dirty="0">
                <a:solidFill>
                  <a:schemeClr val="dk1"/>
                </a:solidFill>
                <a:highlight>
                  <a:srgbClr val="FF00FF"/>
                </a:highlight>
              </a:rPr>
              <a:t>D</a:t>
            </a:r>
            <a:endParaRPr sz="1500" b="1" dirty="0">
              <a:solidFill>
                <a:schemeClr val="dk1"/>
              </a:solidFill>
              <a:highlight>
                <a:srgbClr val="FF00FF"/>
              </a:highligh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5" name="Google Shape;155;p32"/>
          <p:cNvGraphicFramePr/>
          <p:nvPr/>
        </p:nvGraphicFramePr>
        <p:xfrm>
          <a:off x="1836900" y="846775"/>
          <a:ext cx="5731250" cy="3190240"/>
        </p:xfrm>
        <a:graphic>
          <a:graphicData uri="http://schemas.openxmlformats.org/drawingml/2006/table">
            <a:tbl>
              <a:tblPr>
                <a:noFill/>
                <a:tableStyleId>{D3FFEBE1-FEC0-4BDD-8792-D4130F3632FA}</a:tableStyleId>
              </a:tblPr>
              <a:tblGrid>
                <a:gridCol w="1146250"/>
                <a:gridCol w="1146250"/>
                <a:gridCol w="1146250"/>
                <a:gridCol w="1146250"/>
                <a:gridCol w="1146250"/>
              </a:tblGrid>
              <a:tr h="26670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4° Semana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LUNES 12/4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MARTES 13/4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MIÉRC 14/4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JUEVES 15/4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VIERNES 16/4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10:30 hs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Técnicas de estudio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Dottori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10:00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ESI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Glebocky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y Negrin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11:30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Disponibilidad corporal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Stoessel,  Rule, Perez y  Mendoza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11:30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Formación docente en contextos de Inclusión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Bertoni, Risso, Dutari y Vigier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10:00 hs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Hábitos saludables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Pagotto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8:30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Se estudiante de nivel superior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Olivera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CAI y Centro de estudiantes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9:00 hs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Técnicas de estudio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Tapuerca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14:00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Capacidades académicas. Comprensión de textos. 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Gardie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</a:tr>
            </a:tbl>
          </a:graphicData>
        </a:graphic>
      </p:graphicFrame>
      <p:sp>
        <p:nvSpPr>
          <p:cNvPr id="156" name="Google Shape;156;p32"/>
          <p:cNvSpPr txBox="1"/>
          <p:nvPr/>
        </p:nvSpPr>
        <p:spPr>
          <a:xfrm>
            <a:off x="304800" y="3048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4" name="Google Shape;140;p29"/>
          <p:cNvSpPr txBox="1"/>
          <p:nvPr/>
        </p:nvSpPr>
        <p:spPr>
          <a:xfrm>
            <a:off x="1774299" y="145826"/>
            <a:ext cx="5752848" cy="73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AR" sz="1600" b="1" dirty="0"/>
              <a:t>CRONOGRAMA - Curso Inicial – Ciclo Lectivo 2021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b="1" dirty="0" smtClean="0">
                <a:solidFill>
                  <a:schemeClr val="dk1"/>
                </a:solidFill>
                <a:highlight>
                  <a:srgbClr val="FF00FF"/>
                </a:highlight>
              </a:rPr>
              <a:t>COMISIÓN </a:t>
            </a:r>
            <a:r>
              <a:rPr lang="es" sz="1500" b="1" dirty="0">
                <a:solidFill>
                  <a:schemeClr val="dk1"/>
                </a:solidFill>
                <a:highlight>
                  <a:srgbClr val="FF00FF"/>
                </a:highlight>
              </a:rPr>
              <a:t>D</a:t>
            </a:r>
            <a:endParaRPr sz="1500" b="1" dirty="0">
              <a:solidFill>
                <a:schemeClr val="dk1"/>
              </a:solidFill>
              <a:highlight>
                <a:srgbClr val="FF00FF"/>
              </a:highligh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" name="Google Shape;65;p15"/>
          <p:cNvGraphicFramePr/>
          <p:nvPr/>
        </p:nvGraphicFramePr>
        <p:xfrm>
          <a:off x="1706375" y="808175"/>
          <a:ext cx="5731250" cy="3357880"/>
        </p:xfrm>
        <a:graphic>
          <a:graphicData uri="http://schemas.openxmlformats.org/drawingml/2006/table">
            <a:tbl>
              <a:tblPr>
                <a:noFill/>
                <a:tableStyleId>{D3FFEBE1-FEC0-4BDD-8792-D4130F3632FA}</a:tableStyleId>
              </a:tblPr>
              <a:tblGrid>
                <a:gridCol w="1146250"/>
                <a:gridCol w="1146250"/>
                <a:gridCol w="1146250"/>
                <a:gridCol w="1146250"/>
                <a:gridCol w="1146250"/>
              </a:tblGrid>
              <a:tr h="26670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2° Semana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LUNES 29/3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MARTES 30/3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MIÉRC 31/3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JUEVES 1/4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VIERNES 2/4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8:30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Formación docente en contextos de Inclusión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Bertoni, - Risso, Dutari y Vigier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Historia de la formación en Educación Física en Bahía Blanca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Negrin y Gandolfo.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8:30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Disponibilidad corporal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Stoessel, Rule, Perez y Mendoza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FERIADO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11:00 hs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Biblioteca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13:30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Hábitos saludables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Antonelli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15:00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Capacidades académicas. Comprensión de textos.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Gardie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1719799" y="175611"/>
            <a:ext cx="5704402" cy="87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s-AR" b="1" dirty="0"/>
              <a:t>CRONOGRAMA - Curso Inicial – Ciclo Lectivo </a:t>
            </a:r>
            <a:r>
              <a:rPr lang="es-AR" sz="1800" b="1" dirty="0"/>
              <a:t>2021</a:t>
            </a:r>
            <a:r>
              <a:rPr lang="es-AR" dirty="0"/>
              <a:t> </a:t>
            </a:r>
          </a:p>
          <a:p>
            <a:pPr lvl="0" algn="ctr">
              <a:lnSpc>
                <a:spcPct val="115000"/>
              </a:lnSpc>
            </a:pPr>
            <a:r>
              <a:rPr lang="es-AR" b="1" dirty="0">
                <a:solidFill>
                  <a:schemeClr val="dk1"/>
                </a:solidFill>
                <a:highlight>
                  <a:srgbClr val="FFFF00"/>
                </a:highlight>
              </a:rPr>
              <a:t>COMISIÓN A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1" name="Google Shape;161;p33"/>
          <p:cNvGraphicFramePr/>
          <p:nvPr/>
        </p:nvGraphicFramePr>
        <p:xfrm>
          <a:off x="1706375" y="1348250"/>
          <a:ext cx="5731250" cy="1722120"/>
        </p:xfrm>
        <a:graphic>
          <a:graphicData uri="http://schemas.openxmlformats.org/drawingml/2006/table">
            <a:tbl>
              <a:tblPr>
                <a:noFill/>
                <a:tableStyleId>{D3FFEBE1-FEC0-4BDD-8792-D4130F3632FA}</a:tableStyleId>
              </a:tblPr>
              <a:tblGrid>
                <a:gridCol w="1146250"/>
                <a:gridCol w="1146250"/>
                <a:gridCol w="1146250"/>
                <a:gridCol w="1146250"/>
                <a:gridCol w="1146250"/>
              </a:tblGrid>
              <a:tr h="26670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5° Semana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LUNES 19/4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MARTES 20/4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MIÉRC 21/4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JUEVES 22/4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VIERNES 23/4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9:00 hs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Ser docente de Educación Física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Caracotche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14:00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Orientaciones sobre Matriculación 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Preceptores/as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10:30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Disp. Acuática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Canova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10:00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Ciencias Biológicas en EF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Páez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13:30 hs </a:t>
                      </a:r>
                      <a:r>
                        <a:rPr lang="es" sz="1100" b="1"/>
                        <a:t>Evaluación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F9CBF2"/>
                    </a:solidFill>
                  </a:tcPr>
                </a:tc>
              </a:tr>
            </a:tbl>
          </a:graphicData>
        </a:graphic>
      </p:graphicFrame>
      <p:sp>
        <p:nvSpPr>
          <p:cNvPr id="3" name="Google Shape;140;p29"/>
          <p:cNvSpPr txBox="1"/>
          <p:nvPr/>
        </p:nvSpPr>
        <p:spPr>
          <a:xfrm>
            <a:off x="1774299" y="512450"/>
            <a:ext cx="5752848" cy="73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AR" sz="1600" b="1" dirty="0"/>
              <a:t>CRONOGRAMA - Curso Inicial – Ciclo Lectivo 2021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b="1" dirty="0" smtClean="0">
                <a:solidFill>
                  <a:schemeClr val="dk1"/>
                </a:solidFill>
                <a:highlight>
                  <a:srgbClr val="FF00FF"/>
                </a:highlight>
              </a:rPr>
              <a:t>COMISIÓN </a:t>
            </a:r>
            <a:r>
              <a:rPr lang="es" sz="1500" b="1" dirty="0">
                <a:solidFill>
                  <a:schemeClr val="dk1"/>
                </a:solidFill>
                <a:highlight>
                  <a:srgbClr val="FF00FF"/>
                </a:highlight>
              </a:rPr>
              <a:t>D</a:t>
            </a:r>
            <a:endParaRPr sz="1500" b="1" dirty="0">
              <a:solidFill>
                <a:schemeClr val="dk1"/>
              </a:solidFill>
              <a:highlight>
                <a:srgbClr val="FF00FF"/>
              </a:highligh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" name="Google Shape;70;p16"/>
          <p:cNvGraphicFramePr/>
          <p:nvPr/>
        </p:nvGraphicFramePr>
        <p:xfrm>
          <a:off x="1825950" y="860425"/>
          <a:ext cx="5731250" cy="3357880"/>
        </p:xfrm>
        <a:graphic>
          <a:graphicData uri="http://schemas.openxmlformats.org/drawingml/2006/table">
            <a:tbl>
              <a:tblPr>
                <a:noFill/>
                <a:tableStyleId>{D3FFEBE1-FEC0-4BDD-8792-D4130F3632FA}</a:tableStyleId>
              </a:tblPr>
              <a:tblGrid>
                <a:gridCol w="1146250"/>
                <a:gridCol w="1146250"/>
                <a:gridCol w="1146250"/>
                <a:gridCol w="1146250"/>
                <a:gridCol w="1146250"/>
              </a:tblGrid>
              <a:tr h="26670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3° Semana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LUNES 5/4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MARTES 6/4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MIÉRC 7/4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JUEVES 8/4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VIERNES 9/4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8:30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Se estudiante de nivel superior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Olivera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13:30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Disp. Acuática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Giménez, G.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8:30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Ciencias Biológicas en EF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Fontanella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10:00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Disp. Lúdica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Donati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13:30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Plan de estudios. Marco normativo. Canales comunicación.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Abenel y Giménez, G.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16:00 - 17:00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Capacidades académicas: Producción de textos.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Franke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15:00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Capacidades académicas. Comprensión de textos. 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Gardie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12:00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Asociación Cooperadora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8:30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Cultura virtual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García, Rodriguez y Quevedo.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</a:tr>
            </a:tbl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1840911" y="187725"/>
            <a:ext cx="5722570" cy="87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s-AR" b="1" dirty="0"/>
              <a:t>CRONOGRAMA - Curso Inicial – Ciclo Lectivo </a:t>
            </a:r>
            <a:r>
              <a:rPr lang="es-AR" sz="1800" b="1" dirty="0"/>
              <a:t>2021</a:t>
            </a:r>
            <a:r>
              <a:rPr lang="es-AR" dirty="0"/>
              <a:t> </a:t>
            </a:r>
          </a:p>
          <a:p>
            <a:pPr lvl="0" algn="ctr">
              <a:lnSpc>
                <a:spcPct val="115000"/>
              </a:lnSpc>
            </a:pPr>
            <a:r>
              <a:rPr lang="es-AR" b="1" dirty="0">
                <a:solidFill>
                  <a:schemeClr val="dk1"/>
                </a:solidFill>
                <a:highlight>
                  <a:srgbClr val="FFFF00"/>
                </a:highlight>
              </a:rPr>
              <a:t>COMISIÓN A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" name="Google Shape;75;p17"/>
          <p:cNvGraphicFramePr/>
          <p:nvPr/>
        </p:nvGraphicFramePr>
        <p:xfrm>
          <a:off x="1805400" y="995550"/>
          <a:ext cx="5731250" cy="3022600"/>
        </p:xfrm>
        <a:graphic>
          <a:graphicData uri="http://schemas.openxmlformats.org/drawingml/2006/table">
            <a:tbl>
              <a:tblPr>
                <a:noFill/>
                <a:tableStyleId>{D3FFEBE1-FEC0-4BDD-8792-D4130F3632FA}</a:tableStyleId>
              </a:tblPr>
              <a:tblGrid>
                <a:gridCol w="1146250"/>
                <a:gridCol w="1146250"/>
                <a:gridCol w="1146250"/>
                <a:gridCol w="1146250"/>
                <a:gridCol w="1146250"/>
              </a:tblGrid>
              <a:tr h="26670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4° Semana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LUNES 12/4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MARTES 13/4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MIÉRC 14/4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JUEVES 15/4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VIERNES 16/4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13:00 hs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Técnicas de estudio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Tapuerca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Ser docente de Educación Física. 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Fiore y Quevedo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8:30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Disponibilidad corporal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Stoessel,  Rule, Perez y Mendoza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8:30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Formación docente en contextos de Inclusión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Bertoni,  Risso, Dutari y Vigier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ESI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Glebocky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y Negrin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10:30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CAI y Centro de estudiantes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10:00 hs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Hábitos saludables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Pagotto y Prado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11.00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Técnicas de estudio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Dottori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</a:tr>
            </a:tbl>
          </a:graphicData>
        </a:graphic>
      </p:graphicFrame>
      <p:sp>
        <p:nvSpPr>
          <p:cNvPr id="76" name="Google Shape;76;p17"/>
          <p:cNvSpPr txBox="1"/>
          <p:nvPr/>
        </p:nvSpPr>
        <p:spPr>
          <a:xfrm>
            <a:off x="1957800" y="11479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2" name="1 CuadroTexto"/>
          <p:cNvSpPr txBox="1"/>
          <p:nvPr/>
        </p:nvSpPr>
        <p:spPr>
          <a:xfrm>
            <a:off x="1598686" y="254336"/>
            <a:ext cx="6352355" cy="87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s-AR" b="1" dirty="0"/>
              <a:t>CRONOGRAMA - Curso Inicial – Ciclo Lectivo </a:t>
            </a:r>
            <a:r>
              <a:rPr lang="es-AR" sz="1800" b="1" dirty="0"/>
              <a:t>2021</a:t>
            </a:r>
            <a:r>
              <a:rPr lang="es-AR" dirty="0"/>
              <a:t> </a:t>
            </a:r>
          </a:p>
          <a:p>
            <a:pPr lvl="0" algn="ctr">
              <a:lnSpc>
                <a:spcPct val="115000"/>
              </a:lnSpc>
            </a:pPr>
            <a:r>
              <a:rPr lang="es-AR" b="1" dirty="0">
                <a:solidFill>
                  <a:schemeClr val="dk1"/>
                </a:solidFill>
                <a:highlight>
                  <a:srgbClr val="FFFF00"/>
                </a:highlight>
              </a:rPr>
              <a:t>COMISIÓN A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" name="Google Shape;81;p18"/>
          <p:cNvGraphicFramePr/>
          <p:nvPr/>
        </p:nvGraphicFramePr>
        <p:xfrm>
          <a:off x="1541150" y="872500"/>
          <a:ext cx="5731250" cy="2854960"/>
        </p:xfrm>
        <a:graphic>
          <a:graphicData uri="http://schemas.openxmlformats.org/drawingml/2006/table">
            <a:tbl>
              <a:tblPr>
                <a:noFill/>
                <a:tableStyleId>{D3FFEBE1-FEC0-4BDD-8792-D4130F3632FA}</a:tableStyleId>
              </a:tblPr>
              <a:tblGrid>
                <a:gridCol w="1146250"/>
                <a:gridCol w="1146250"/>
                <a:gridCol w="1146250"/>
                <a:gridCol w="1146250"/>
                <a:gridCol w="1146250"/>
              </a:tblGrid>
              <a:tr h="26670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5° Semana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LUNES 19/4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MARTES 20/4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MIÉRC 21/4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JUEVES 22/4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VIERNES 23/4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9:00 hs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Ser docente de Educación Física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Caracotche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13:30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Disp. Acuática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Giménez, G.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8:30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Ciencias Biológicas en EF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Fontanella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Capacidades académicas. Trabajo colaborativo y cooperativo.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Bedetti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13:30 hs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Evaluación</a:t>
                      </a:r>
                      <a:r>
                        <a:rPr lang="es" sz="1100"/>
                        <a:t> 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10:30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Orientaciones sobre Matriculación 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Preceptores/as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FFFB94"/>
                    </a:solidFill>
                  </a:tcPr>
                </a:tc>
              </a:tr>
            </a:tbl>
          </a:graphicData>
        </a:graphic>
      </p:graphicFrame>
      <p:sp>
        <p:nvSpPr>
          <p:cNvPr id="82" name="Google Shape;82;p18"/>
          <p:cNvSpPr txBox="1"/>
          <p:nvPr/>
        </p:nvSpPr>
        <p:spPr>
          <a:xfrm>
            <a:off x="1693550" y="10249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1">
              <a:highlight>
                <a:srgbClr val="00FFFF"/>
              </a:highlight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1">
              <a:highlight>
                <a:srgbClr val="00FFFF"/>
              </a:highlight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404905" y="230114"/>
            <a:ext cx="5886071" cy="87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s-AR" b="1" dirty="0"/>
              <a:t>CRONOGRAMA - Curso Inicial – Ciclo Lectivo </a:t>
            </a:r>
            <a:r>
              <a:rPr lang="es-AR" sz="1800" b="1" dirty="0"/>
              <a:t>2021</a:t>
            </a:r>
            <a:r>
              <a:rPr lang="es-AR" dirty="0"/>
              <a:t> </a:t>
            </a:r>
          </a:p>
          <a:p>
            <a:pPr lvl="0" algn="ctr">
              <a:lnSpc>
                <a:spcPct val="115000"/>
              </a:lnSpc>
            </a:pPr>
            <a:r>
              <a:rPr lang="es-AR" b="1" dirty="0">
                <a:solidFill>
                  <a:schemeClr val="dk1"/>
                </a:solidFill>
                <a:highlight>
                  <a:srgbClr val="FFFF00"/>
                </a:highlight>
              </a:rPr>
              <a:t>COMISIÓN A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7" name="Google Shape;87;p19"/>
          <p:cNvGraphicFramePr/>
          <p:nvPr/>
        </p:nvGraphicFramePr>
        <p:xfrm>
          <a:off x="1965475" y="831050"/>
          <a:ext cx="5731200" cy="4155440"/>
        </p:xfrm>
        <a:graphic>
          <a:graphicData uri="http://schemas.openxmlformats.org/drawingml/2006/table">
            <a:tbl>
              <a:tblPr>
                <a:noFill/>
                <a:tableStyleId>{D3FFEBE1-FEC0-4BDD-8792-D4130F3632FA}</a:tableStyleId>
              </a:tblPr>
              <a:tblGrid>
                <a:gridCol w="1148400"/>
                <a:gridCol w="1148400"/>
                <a:gridCol w="1148400"/>
                <a:gridCol w="1085850"/>
                <a:gridCol w="1200150"/>
              </a:tblGrid>
              <a:tr h="26670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1° Semana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LUNES 22/3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MARTES 23/3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MIÉRC 24/3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JUEVES 25/3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VIERNES 26/3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8:00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Bienvenida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Equipo Directivo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8:30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Ser docente de Educación Física. Introducción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Gayone e Iriarte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FERIADO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Disp. Lúdica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Zoom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López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Cultura virtual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Prof.García, Rodriguez y Quevedo.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Juegos de integración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Deluster, Harmsen, Fiore,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Rettore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11:00 hs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Biblioteca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14:00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Fonoaudiología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Musso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16:00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Capacidades académicas:</a:t>
                      </a:r>
                      <a:r>
                        <a:rPr lang="es" sz="1100"/>
                        <a:t>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Pensamiento crítico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Menichelli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</a:tr>
            </a:tbl>
          </a:graphicData>
        </a:graphic>
      </p:graphicFrame>
      <p:sp>
        <p:nvSpPr>
          <p:cNvPr id="88" name="Google Shape;88;p19"/>
          <p:cNvSpPr txBox="1"/>
          <p:nvPr/>
        </p:nvSpPr>
        <p:spPr>
          <a:xfrm>
            <a:off x="1962023" y="113755"/>
            <a:ext cx="5867905" cy="768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s-AR" sz="1600" b="1" dirty="0"/>
              <a:t>CRONOGRAMA - Curso Inicial – Ciclo Lectivo </a:t>
            </a:r>
            <a:r>
              <a:rPr lang="es-AR" sz="1800" b="1" dirty="0"/>
              <a:t>2021</a:t>
            </a:r>
            <a:r>
              <a:rPr lang="es-AR" sz="1600" dirty="0"/>
              <a:t> 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b="1" dirty="0" smtClean="0">
                <a:solidFill>
                  <a:schemeClr val="dk1"/>
                </a:solidFill>
                <a:highlight>
                  <a:srgbClr val="00FFFF"/>
                </a:highlight>
              </a:rPr>
              <a:t>COMISIÓN </a:t>
            </a:r>
            <a:r>
              <a:rPr lang="es" sz="1500" b="1" dirty="0">
                <a:solidFill>
                  <a:schemeClr val="dk1"/>
                </a:solidFill>
                <a:highlight>
                  <a:srgbClr val="00FFFF"/>
                </a:highlight>
              </a:rPr>
              <a:t>B</a:t>
            </a:r>
            <a:endParaRPr sz="1500" b="1" dirty="0">
              <a:solidFill>
                <a:schemeClr val="dk1"/>
              </a:solidFill>
              <a:highlight>
                <a:srgbClr val="00FFFF"/>
              </a:highligh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" name="Google Shape;93;p20"/>
          <p:cNvGraphicFramePr/>
          <p:nvPr/>
        </p:nvGraphicFramePr>
        <p:xfrm>
          <a:off x="1901175" y="795350"/>
          <a:ext cx="5731250" cy="3357880"/>
        </p:xfrm>
        <a:graphic>
          <a:graphicData uri="http://schemas.openxmlformats.org/drawingml/2006/table">
            <a:tbl>
              <a:tblPr>
                <a:noFill/>
                <a:tableStyleId>{D3FFEBE1-FEC0-4BDD-8792-D4130F3632FA}</a:tableStyleId>
              </a:tblPr>
              <a:tblGrid>
                <a:gridCol w="1146250"/>
                <a:gridCol w="1146250"/>
                <a:gridCol w="1146250"/>
                <a:gridCol w="1146250"/>
                <a:gridCol w="1146250"/>
              </a:tblGrid>
              <a:tr h="26670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2° Semana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LUNES 29/3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MARTES 30/3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MIÉRC 31/3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JUEVES 1/4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VIERNES 2/4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Formación docente en contextos de Inclusión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Bertoni, Risso, Dutari y Vigier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11:00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Historia de la formación en Educación Física en Bahía Blanca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Negrin y Gandolfo.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Disponibilidad corporal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Stoessel,  Rule, Perez y Mendoza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FERIADO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12:00 - 13:00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Capacidades académicas: Producción de textos.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Franke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14:30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Hábitos saludables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Antonelli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13:00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Capacidades académicas. Comprensión de textos. 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Gardie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Google Shape;88;p19"/>
          <p:cNvSpPr txBox="1"/>
          <p:nvPr/>
        </p:nvSpPr>
        <p:spPr>
          <a:xfrm>
            <a:off x="1962023" y="113755"/>
            <a:ext cx="5867905" cy="768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s-AR" sz="1600" b="1" dirty="0"/>
              <a:t>CRONOGRAMA - Curso Inicial – Ciclo Lectivo </a:t>
            </a:r>
            <a:r>
              <a:rPr lang="es-AR" sz="1800" b="1" dirty="0"/>
              <a:t>2021</a:t>
            </a:r>
            <a:r>
              <a:rPr lang="es-AR" sz="1600" dirty="0"/>
              <a:t> 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b="1" dirty="0" smtClean="0">
                <a:solidFill>
                  <a:schemeClr val="dk1"/>
                </a:solidFill>
                <a:highlight>
                  <a:srgbClr val="00FFFF"/>
                </a:highlight>
              </a:rPr>
              <a:t>COMISIÓN </a:t>
            </a:r>
            <a:r>
              <a:rPr lang="es" sz="1500" b="1" dirty="0">
                <a:solidFill>
                  <a:schemeClr val="dk1"/>
                </a:solidFill>
                <a:highlight>
                  <a:srgbClr val="00FFFF"/>
                </a:highlight>
              </a:rPr>
              <a:t>B</a:t>
            </a:r>
            <a:endParaRPr sz="1500" b="1" dirty="0">
              <a:solidFill>
                <a:schemeClr val="dk1"/>
              </a:solidFill>
              <a:highlight>
                <a:srgbClr val="00FFFF"/>
              </a:highligh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8" name="Google Shape;98;p21"/>
          <p:cNvGraphicFramePr/>
          <p:nvPr/>
        </p:nvGraphicFramePr>
        <p:xfrm>
          <a:off x="1836900" y="885325"/>
          <a:ext cx="5731250" cy="3525520"/>
        </p:xfrm>
        <a:graphic>
          <a:graphicData uri="http://schemas.openxmlformats.org/drawingml/2006/table">
            <a:tbl>
              <a:tblPr>
                <a:noFill/>
                <a:tableStyleId>{D3FFEBE1-FEC0-4BDD-8792-D4130F3632FA}</a:tableStyleId>
              </a:tblPr>
              <a:tblGrid>
                <a:gridCol w="1146250"/>
                <a:gridCol w="1146250"/>
                <a:gridCol w="1146250"/>
                <a:gridCol w="1146250"/>
                <a:gridCol w="1146250"/>
              </a:tblGrid>
              <a:tr h="26670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3° Semana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LUNES 5/4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MARTES 6/4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MIÉRC 7/4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JUEVES 8/4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VIERNES 9/4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12:00 a 13:00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Capacidades académicas: Producción de textos.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Prof.Franke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14:00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Disp. Lúdica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Zoom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López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13:00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Capacidades académicas. Comprensión de textos.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Gardie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8:30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Disp. Acuática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Fiore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Cultura virtual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Prof.García,  Rodriguez y Quevedo.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14:30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Plan de estudios. Marco normativo. Canales comunicación.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Abenel y Giménez, G.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11:00 hs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Asociación Cooperadora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11:00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Ciencias Biológicas en EF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Felix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</a:tr>
            </a:tbl>
          </a:graphicData>
        </a:graphic>
      </p:graphicFrame>
      <p:sp>
        <p:nvSpPr>
          <p:cNvPr id="3" name="Google Shape;88;p19"/>
          <p:cNvSpPr txBox="1"/>
          <p:nvPr/>
        </p:nvSpPr>
        <p:spPr>
          <a:xfrm>
            <a:off x="1962023" y="113755"/>
            <a:ext cx="5867905" cy="768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s-AR" sz="1600" b="1" dirty="0"/>
              <a:t>CRONOGRAMA - Curso Inicial – Ciclo Lectivo </a:t>
            </a:r>
            <a:r>
              <a:rPr lang="es-AR" sz="1800" b="1" dirty="0"/>
              <a:t>2021</a:t>
            </a:r>
            <a:r>
              <a:rPr lang="es-AR" sz="1600" dirty="0"/>
              <a:t> 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b="1" dirty="0" smtClean="0">
                <a:solidFill>
                  <a:schemeClr val="dk1"/>
                </a:solidFill>
                <a:highlight>
                  <a:srgbClr val="00FFFF"/>
                </a:highlight>
              </a:rPr>
              <a:t>COMISIÓN </a:t>
            </a:r>
            <a:r>
              <a:rPr lang="es" sz="1500" b="1" dirty="0">
                <a:solidFill>
                  <a:schemeClr val="dk1"/>
                </a:solidFill>
                <a:highlight>
                  <a:srgbClr val="00FFFF"/>
                </a:highlight>
              </a:rPr>
              <a:t>B</a:t>
            </a:r>
            <a:endParaRPr sz="1500" b="1" dirty="0">
              <a:solidFill>
                <a:schemeClr val="dk1"/>
              </a:solidFill>
              <a:highlight>
                <a:srgbClr val="00FFFF"/>
              </a:highligh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" name="Google Shape;103;p22"/>
          <p:cNvGraphicFramePr/>
          <p:nvPr>
            <p:extLst>
              <p:ext uri="{D42A27DB-BD31-4B8C-83A1-F6EECF244321}">
                <p14:modId xmlns:p14="http://schemas.microsoft.com/office/powerpoint/2010/main" val="297473886"/>
              </p:ext>
            </p:extLst>
          </p:nvPr>
        </p:nvGraphicFramePr>
        <p:xfrm>
          <a:off x="1586519" y="708361"/>
          <a:ext cx="5731250" cy="4155440"/>
        </p:xfrm>
        <a:graphic>
          <a:graphicData uri="http://schemas.openxmlformats.org/drawingml/2006/table">
            <a:tbl>
              <a:tblPr>
                <a:noFill/>
                <a:tableStyleId>{D3FFEBE1-FEC0-4BDD-8792-D4130F3632FA}</a:tableStyleId>
              </a:tblPr>
              <a:tblGrid>
                <a:gridCol w="1146250"/>
                <a:gridCol w="1146250"/>
                <a:gridCol w="1146250"/>
                <a:gridCol w="1146250"/>
                <a:gridCol w="1146250"/>
              </a:tblGrid>
              <a:tr h="26670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 dirty="0"/>
                        <a:t>4° Semana</a:t>
                      </a:r>
                      <a:endParaRPr sz="1100" b="1" dirty="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dirty="0"/>
                        <a:t>LUNES 12/4</a:t>
                      </a:r>
                      <a:endParaRPr sz="1100" dirty="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MARTES 13/4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MIÉRC 14/4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JUEVES 15/4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VIERNES 16/4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dirty="0"/>
                        <a:t>10:00 hs</a:t>
                      </a:r>
                      <a:endParaRPr sz="11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 dirty="0"/>
                        <a:t>Se estudiante de nivel superior</a:t>
                      </a:r>
                      <a:endParaRPr sz="1100" b="1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dirty="0"/>
                        <a:t>Prof. Olivera</a:t>
                      </a:r>
                      <a:endParaRPr sz="1100" dirty="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dirty="0"/>
                        <a:t>8:00 hs</a:t>
                      </a:r>
                      <a:endParaRPr sz="11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 dirty="0"/>
                        <a:t>ESI</a:t>
                      </a:r>
                      <a:endParaRPr sz="1100" b="1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dirty="0"/>
                        <a:t>Prof. Glebocky</a:t>
                      </a:r>
                      <a:endParaRPr sz="11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dirty="0"/>
                        <a:t>y Negrin</a:t>
                      </a:r>
                      <a:endParaRPr sz="11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dirty="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Disponibilidad corporal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Stoessel, Rule, Perez  y Mendoza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9:30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Formación docente en contextos de Inclusión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Prof.Bertoni , Risso, Dutari y Vigier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dirty="0"/>
                        <a:t>10:00 hs </a:t>
                      </a:r>
                      <a:endParaRPr sz="11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 dirty="0"/>
                        <a:t>Técnicas de estudio</a:t>
                      </a:r>
                      <a:endParaRPr sz="1100" b="1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dirty="0"/>
                        <a:t>Prof.Dottori</a:t>
                      </a:r>
                      <a:endParaRPr sz="1100" dirty="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12:00 a 13:00 hs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Capacidades académicas. Producción de textos.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Franke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10:00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CAI y Centro de estudiantes</a:t>
                      </a:r>
                      <a:endParaRPr sz="1100" b="1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12:00 hs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Ser docente de Educación Física.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Fiore y Quevedo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14:00 hs </a:t>
                      </a:r>
                      <a:endParaRPr sz="11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 b="1"/>
                        <a:t>Técnicas de estudio</a:t>
                      </a:r>
                      <a:endParaRPr sz="11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/>
                        <a:t>Prof. Tapuerca</a:t>
                      </a: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dirty="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dirty="0"/>
                    </a:p>
                  </a:txBody>
                  <a:tcPr marL="63500" marR="63500" marT="63500" marB="63500">
                    <a:solidFill>
                      <a:srgbClr val="C9F7F7"/>
                    </a:solidFill>
                  </a:tcPr>
                </a:tc>
              </a:tr>
            </a:tbl>
          </a:graphicData>
        </a:graphic>
      </p:graphicFrame>
      <p:sp>
        <p:nvSpPr>
          <p:cNvPr id="3" name="Google Shape;88;p19"/>
          <p:cNvSpPr txBox="1"/>
          <p:nvPr/>
        </p:nvSpPr>
        <p:spPr>
          <a:xfrm>
            <a:off x="1580518" y="0"/>
            <a:ext cx="5867905" cy="768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s-AR" sz="1600" b="1" dirty="0"/>
              <a:t>CRONOGRAMA - Curso Inicial – Ciclo Lectivo </a:t>
            </a:r>
            <a:r>
              <a:rPr lang="es-AR" sz="1800" b="1" dirty="0"/>
              <a:t>2021</a:t>
            </a:r>
            <a:r>
              <a:rPr lang="es-AR" sz="1600" dirty="0"/>
              <a:t> 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b="1" dirty="0" smtClean="0">
                <a:solidFill>
                  <a:schemeClr val="dk1"/>
                </a:solidFill>
                <a:highlight>
                  <a:srgbClr val="00FFFF"/>
                </a:highlight>
              </a:rPr>
              <a:t>COMISIÓN </a:t>
            </a:r>
            <a:r>
              <a:rPr lang="es" sz="1500" b="1" dirty="0">
                <a:solidFill>
                  <a:schemeClr val="dk1"/>
                </a:solidFill>
                <a:highlight>
                  <a:srgbClr val="00FFFF"/>
                </a:highlight>
              </a:rPr>
              <a:t>B</a:t>
            </a:r>
            <a:endParaRPr sz="1500" b="1" dirty="0">
              <a:solidFill>
                <a:schemeClr val="dk1"/>
              </a:solidFill>
              <a:highlight>
                <a:srgbClr val="00FFFF"/>
              </a:highligh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1991</Words>
  <Application>Microsoft Office PowerPoint</Application>
  <PresentationFormat>Presentación en pantalla (16:9)</PresentationFormat>
  <Paragraphs>645</Paragraphs>
  <Slides>20</Slides>
  <Notes>20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Simple Light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Luffi</cp:lastModifiedBy>
  <cp:revision>3</cp:revision>
  <dcterms:modified xsi:type="dcterms:W3CDTF">2021-03-16T14:32:28Z</dcterms:modified>
</cp:coreProperties>
</file>